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7" d="100"/>
          <a:sy n="57" d="100"/>
        </p:scale>
        <p:origin x="1540"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498945D1-37E1-4EF7-8CFD-8462BD33CB7E}" type="datetimeFigureOut">
              <a:rPr lang="en-US" smtClean="0"/>
              <a:t>11/21/2022</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7E443E24-6155-43EF-9BF7-E2B57418543B}" type="slidenum">
              <a:rPr lang="en-US" smtClean="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98945D1-37E1-4EF7-8CFD-8462BD33CB7E}" type="datetimeFigureOut">
              <a:rPr lang="en-US" smtClean="0"/>
              <a:t>11/21/2022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E443E24-6155-43EF-9BF7-E2B57418543B}"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98945D1-37E1-4EF7-8CFD-8462BD33CB7E}" type="datetimeFigureOut">
              <a:rPr lang="en-US" smtClean="0"/>
              <a:t>11/21/2022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E443E24-6155-43EF-9BF7-E2B57418543B}"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98945D1-37E1-4EF7-8CFD-8462BD33CB7E}" type="datetimeFigureOut">
              <a:rPr lang="en-US" smtClean="0"/>
              <a:t>11/21/2022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E443E24-6155-43EF-9BF7-E2B57418543B}"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498945D1-37E1-4EF7-8CFD-8462BD33CB7E}" type="datetimeFigureOut">
              <a:rPr lang="en-US" smtClean="0"/>
              <a:t>11/21/2022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E443E24-6155-43EF-9BF7-E2B57418543B}" type="slidenum">
              <a:rPr lang="en-US" smtClean="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498945D1-37E1-4EF7-8CFD-8462BD33CB7E}" type="datetimeFigureOut">
              <a:rPr lang="en-US" smtClean="0"/>
              <a:t>11/21/2022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E443E24-6155-43EF-9BF7-E2B57418543B}"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498945D1-37E1-4EF7-8CFD-8462BD33CB7E}" type="datetimeFigureOut">
              <a:rPr lang="en-US" smtClean="0"/>
              <a:t>11/21/2022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E443E24-6155-43EF-9BF7-E2B57418543B}"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498945D1-37E1-4EF7-8CFD-8462BD33CB7E}" type="datetimeFigureOut">
              <a:rPr lang="en-US" smtClean="0"/>
              <a:t>11/21/2022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E443E24-6155-43EF-9BF7-E2B57418543B}"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8945D1-37E1-4EF7-8CFD-8462BD33CB7E}" type="datetimeFigureOut">
              <a:rPr lang="en-US" smtClean="0"/>
              <a:t>11/21/2022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E443E24-6155-43EF-9BF7-E2B57418543B}"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498945D1-37E1-4EF7-8CFD-8462BD33CB7E}" type="datetimeFigureOut">
              <a:rPr lang="en-US" smtClean="0"/>
              <a:t>11/21/2022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E443E24-6155-43EF-9BF7-E2B57418543B}"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498945D1-37E1-4EF7-8CFD-8462BD33CB7E}" type="datetimeFigureOut">
              <a:rPr lang="en-US" smtClean="0"/>
              <a:t>11/21/2022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7E443E24-6155-43EF-9BF7-E2B57418543B}" type="slidenum">
              <a:rPr lang="en-US" smtClean="0"/>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a:t>Click icon to add picture</a:t>
            </a:r>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98945D1-37E1-4EF7-8CFD-8462BD33CB7E}" type="datetimeFigureOut">
              <a:rPr lang="en-US" smtClean="0"/>
              <a:t>11/21/2022</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E443E24-6155-43EF-9BF7-E2B57418543B}" type="slidenum">
              <a:rPr lang="en-US" smtClean="0"/>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387424"/>
            <a:ext cx="7920880" cy="2520280"/>
          </a:xfrm>
        </p:spPr>
        <p:txBody>
          <a:bodyPr>
            <a:normAutofit fontScale="90000"/>
          </a:bodyPr>
          <a:lstStyle/>
          <a:p>
            <a:pPr>
              <a:lnSpc>
                <a:spcPct val="150000"/>
              </a:lnSpc>
            </a:pPr>
            <a:r>
              <a:rPr lang="en-US" dirty="0"/>
              <a:t>Alcohol use among Special Populations</a:t>
            </a:r>
          </a:p>
        </p:txBody>
      </p:sp>
      <p:sp>
        <p:nvSpPr>
          <p:cNvPr id="3" name="Subtitle 2"/>
          <p:cNvSpPr>
            <a:spLocks noGrp="1"/>
          </p:cNvSpPr>
          <p:nvPr>
            <p:ph type="subTitle" idx="1"/>
          </p:nvPr>
        </p:nvSpPr>
        <p:spPr>
          <a:xfrm>
            <a:off x="1371600" y="1988840"/>
            <a:ext cx="6224736" cy="3649960"/>
          </a:xfrm>
        </p:spPr>
        <p:txBody>
          <a:bodyPr/>
          <a:lstStyle/>
          <a:p>
            <a:pPr>
              <a:lnSpc>
                <a:spcPct val="150000"/>
              </a:lnSpc>
            </a:pPr>
            <a:r>
              <a:rPr lang="en-US" dirty="0">
                <a:solidFill>
                  <a:srgbClr val="FF0000"/>
                </a:solidFill>
              </a:rPr>
              <a:t>Alcohol Use Disorder and Mental Health of People Living with HIV/AIDS</a:t>
            </a:r>
          </a:p>
          <a:p>
            <a:endParaRPr lang="en-US" dirty="0"/>
          </a:p>
        </p:txBody>
      </p:sp>
    </p:spTree>
    <p:extLst>
      <p:ext uri="{BB962C8B-B14F-4D97-AF65-F5344CB8AC3E}">
        <p14:creationId xmlns:p14="http://schemas.microsoft.com/office/powerpoint/2010/main" val="341230531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19256" cy="2636912"/>
          </a:xfrm>
        </p:spPr>
        <p:txBody>
          <a:bodyPr>
            <a:normAutofit fontScale="90000"/>
          </a:bodyPr>
          <a:lstStyle/>
          <a:p>
            <a:pPr algn="just">
              <a:lnSpc>
                <a:spcPct val="150000"/>
              </a:lnSpc>
            </a:pPr>
            <a:br>
              <a:rPr lang="en-US" b="1" dirty="0"/>
            </a:br>
            <a:br>
              <a:rPr lang="en-US" b="1" dirty="0"/>
            </a:br>
            <a:br>
              <a:rPr lang="en-US" b="1" dirty="0"/>
            </a:br>
            <a:r>
              <a:rPr lang="en-US" b="1" dirty="0"/>
              <a:t>Introduction</a:t>
            </a:r>
            <a:br>
              <a:rPr lang="en-US" dirty="0"/>
            </a:br>
            <a:endParaRPr lang="en-US" dirty="0"/>
          </a:p>
        </p:txBody>
      </p:sp>
      <p:sp>
        <p:nvSpPr>
          <p:cNvPr id="3" name="Content Placeholder 2"/>
          <p:cNvSpPr>
            <a:spLocks noGrp="1"/>
          </p:cNvSpPr>
          <p:nvPr>
            <p:ph idx="1"/>
          </p:nvPr>
        </p:nvSpPr>
        <p:spPr>
          <a:xfrm>
            <a:off x="395536" y="1628800"/>
            <a:ext cx="8291264" cy="4695800"/>
          </a:xfrm>
        </p:spPr>
        <p:txBody>
          <a:bodyPr>
            <a:normAutofit fontScale="85000" lnSpcReduction="20000"/>
          </a:bodyPr>
          <a:lstStyle/>
          <a:p>
            <a:pPr algn="just">
              <a:lnSpc>
                <a:spcPct val="170000"/>
              </a:lnSpc>
            </a:pPr>
            <a:r>
              <a:rPr lang="en-US" dirty="0">
                <a:latin typeface="Times New Roman" pitchFamily="18" charset="0"/>
                <a:cs typeface="Times New Roman" pitchFamily="18" charset="0"/>
              </a:rPr>
              <a:t>Uganda’s HIV/AIDS prevalence rate stands at 7.1% as per UNAIDS, 2018 report and alcohol use disorder has been identified as a contributing and perpetuating factor for the prevalent rate as well as mental health among persons living with HIV/AIDS. </a:t>
            </a:r>
          </a:p>
          <a:p>
            <a:pPr algn="just">
              <a:lnSpc>
                <a:spcPct val="170000"/>
              </a:lnSpc>
            </a:pPr>
            <a:r>
              <a:rPr lang="en-US" dirty="0">
                <a:latin typeface="Times New Roman" pitchFamily="18" charset="0"/>
                <a:cs typeface="Times New Roman" pitchFamily="18" charset="0"/>
              </a:rPr>
              <a:t>The study sought to establish the influence of Alcohol Use Disorder (AUD) on mental health of Persons Living with HIV/AIDS at Entebbe TASO center, </a:t>
            </a:r>
            <a:r>
              <a:rPr lang="en-US" dirty="0" err="1">
                <a:latin typeface="Times New Roman" pitchFamily="18" charset="0"/>
                <a:cs typeface="Times New Roman" pitchFamily="18" charset="0"/>
              </a:rPr>
              <a:t>Wakiso</a:t>
            </a:r>
            <a:r>
              <a:rPr lang="en-US" dirty="0">
                <a:latin typeface="Times New Roman" pitchFamily="18" charset="0"/>
                <a:cs typeface="Times New Roman" pitchFamily="18" charset="0"/>
              </a:rPr>
              <a:t> District Uganda. It examined the influence of AUD on depression; anxiety and psychosis among PLWHA</a:t>
            </a:r>
          </a:p>
          <a:p>
            <a:endParaRPr lang="en-US" dirty="0"/>
          </a:p>
        </p:txBody>
      </p:sp>
    </p:spTree>
    <p:extLst>
      <p:ext uri="{BB962C8B-B14F-4D97-AF65-F5344CB8AC3E}">
        <p14:creationId xmlns:p14="http://schemas.microsoft.com/office/powerpoint/2010/main" val="3983193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147248" cy="708688"/>
          </a:xfrm>
        </p:spPr>
        <p:txBody>
          <a:bodyPr>
            <a:normAutofit fontScale="90000"/>
          </a:bodyPr>
          <a:lstStyle/>
          <a:p>
            <a:pPr algn="ctr"/>
            <a:r>
              <a:rPr lang="en-US" dirty="0"/>
              <a:t>Methodology</a:t>
            </a:r>
          </a:p>
        </p:txBody>
      </p:sp>
      <p:sp>
        <p:nvSpPr>
          <p:cNvPr id="3" name="Content Placeholder 2"/>
          <p:cNvSpPr>
            <a:spLocks noGrp="1"/>
          </p:cNvSpPr>
          <p:nvPr>
            <p:ph idx="1"/>
          </p:nvPr>
        </p:nvSpPr>
        <p:spPr>
          <a:xfrm>
            <a:off x="395536" y="1556792"/>
            <a:ext cx="8291264" cy="4767808"/>
          </a:xfrm>
        </p:spPr>
        <p:txBody>
          <a:bodyPr>
            <a:normAutofit/>
          </a:bodyPr>
          <a:lstStyle/>
          <a:p>
            <a:pPr algn="just">
              <a:lnSpc>
                <a:spcPct val="150000"/>
              </a:lnSpc>
            </a:pPr>
            <a:r>
              <a:rPr lang="en-US" dirty="0">
                <a:latin typeface="Times New Roman" pitchFamily="18" charset="0"/>
                <a:cs typeface="Times New Roman" pitchFamily="18" charset="0"/>
              </a:rPr>
              <a:t>A case study research design was employed using a sample of 341 respondents (PLWHA and counselors). Data was collected using AUDIT screening tool, MMS standardized questionnaire and interviews and triangulated. Quantitative data was analyzed using descriptive statistics and inferential statistics while qualitative data was by thematic analysis. </a:t>
            </a:r>
          </a:p>
          <a:p>
            <a:endParaRPr lang="en-US" dirty="0"/>
          </a:p>
        </p:txBody>
      </p:sp>
    </p:spTree>
    <p:extLst>
      <p:ext uri="{BB962C8B-B14F-4D97-AF65-F5344CB8AC3E}">
        <p14:creationId xmlns:p14="http://schemas.microsoft.com/office/powerpoint/2010/main" val="30694810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363272" cy="1484784"/>
          </a:xfrm>
        </p:spPr>
        <p:txBody>
          <a:bodyPr>
            <a:normAutofit fontScale="90000"/>
          </a:bodyPr>
          <a:lstStyle/>
          <a:p>
            <a:pPr algn="ctr">
              <a:lnSpc>
                <a:spcPct val="150000"/>
              </a:lnSpc>
            </a:pPr>
            <a:br>
              <a:rPr lang="en-US" b="1" dirty="0">
                <a:latin typeface="Times New Roman" pitchFamily="18" charset="0"/>
                <a:cs typeface="Times New Roman" pitchFamily="18" charset="0"/>
              </a:rPr>
            </a:br>
            <a:br>
              <a:rPr lang="en-US" b="1" dirty="0">
                <a:latin typeface="Times New Roman" pitchFamily="18" charset="0"/>
                <a:cs typeface="Times New Roman" pitchFamily="18" charset="0"/>
              </a:rPr>
            </a:br>
            <a:br>
              <a:rPr lang="en-US" b="1" dirty="0">
                <a:latin typeface="Times New Roman" pitchFamily="18" charset="0"/>
                <a:cs typeface="Times New Roman" pitchFamily="18" charset="0"/>
              </a:rPr>
            </a:br>
            <a:br>
              <a:rPr lang="en-US" b="1" dirty="0">
                <a:latin typeface="Times New Roman" pitchFamily="18" charset="0"/>
                <a:cs typeface="Times New Roman" pitchFamily="18" charset="0"/>
              </a:rPr>
            </a:br>
            <a:br>
              <a:rPr lang="en-US" b="1" dirty="0">
                <a:latin typeface="Times New Roman" pitchFamily="18" charset="0"/>
                <a:cs typeface="Times New Roman" pitchFamily="18" charset="0"/>
              </a:rPr>
            </a:br>
            <a:br>
              <a:rPr lang="en-US" b="1" dirty="0">
                <a:latin typeface="Times New Roman" pitchFamily="18" charset="0"/>
                <a:cs typeface="Times New Roman" pitchFamily="18" charset="0"/>
              </a:rPr>
            </a:br>
            <a:br>
              <a:rPr lang="en-US" b="1" dirty="0">
                <a:latin typeface="Times New Roman" pitchFamily="18" charset="0"/>
                <a:cs typeface="Times New Roman" pitchFamily="18" charset="0"/>
              </a:rPr>
            </a:br>
            <a:br>
              <a:rPr lang="en-US" b="1" dirty="0">
                <a:latin typeface="Times New Roman" pitchFamily="18" charset="0"/>
                <a:cs typeface="Times New Roman" pitchFamily="18" charset="0"/>
              </a:rPr>
            </a:br>
            <a:br>
              <a:rPr lang="en-US" b="1" dirty="0">
                <a:latin typeface="Times New Roman" pitchFamily="18" charset="0"/>
                <a:cs typeface="Times New Roman" pitchFamily="18" charset="0"/>
              </a:rPr>
            </a:br>
            <a:br>
              <a:rPr lang="en-US" dirty="0"/>
            </a:br>
            <a:r>
              <a:rPr lang="en-US" b="1" dirty="0">
                <a:latin typeface="Times New Roman" pitchFamily="18" charset="0"/>
                <a:cs typeface="Times New Roman" pitchFamily="18" charset="0"/>
              </a:rPr>
              <a:t>Key Results</a:t>
            </a:r>
            <a:endParaRPr lang="en-US" dirty="0"/>
          </a:p>
        </p:txBody>
      </p:sp>
      <p:sp>
        <p:nvSpPr>
          <p:cNvPr id="3" name="Content Placeholder 2"/>
          <p:cNvSpPr>
            <a:spLocks noGrp="1"/>
          </p:cNvSpPr>
          <p:nvPr>
            <p:ph idx="1"/>
          </p:nvPr>
        </p:nvSpPr>
        <p:spPr>
          <a:xfrm>
            <a:off x="395536" y="1556792"/>
            <a:ext cx="8291264" cy="4767808"/>
          </a:xfrm>
        </p:spPr>
        <p:txBody>
          <a:bodyPr>
            <a:normAutofit fontScale="92500" lnSpcReduction="10000"/>
          </a:bodyPr>
          <a:lstStyle/>
          <a:p>
            <a:pPr algn="just">
              <a:lnSpc>
                <a:spcPct val="160000"/>
              </a:lnSpc>
            </a:pPr>
            <a:r>
              <a:rPr lang="en-US" dirty="0">
                <a:latin typeface="Times New Roman" pitchFamily="18" charset="0"/>
                <a:cs typeface="Times New Roman" pitchFamily="18" charset="0"/>
              </a:rPr>
              <a:t>AUD contributes 46.6% to depression levels among PLWHA which may lead to insomnia, poor diet and contrast to positive living. </a:t>
            </a:r>
          </a:p>
          <a:p>
            <a:pPr algn="just">
              <a:lnSpc>
                <a:spcPct val="160000"/>
              </a:lnSpc>
            </a:pPr>
            <a:r>
              <a:rPr lang="en-US" dirty="0">
                <a:latin typeface="Times New Roman" pitchFamily="18" charset="0"/>
                <a:cs typeface="Times New Roman" pitchFamily="18" charset="0"/>
              </a:rPr>
              <a:t>AUD contributes 24.0% and anxiety which promotes a stressful and an emotionally charged life style of restlessness. </a:t>
            </a:r>
          </a:p>
          <a:p>
            <a:pPr algn="just">
              <a:lnSpc>
                <a:spcPct val="160000"/>
              </a:lnSpc>
            </a:pPr>
            <a:r>
              <a:rPr lang="en-US" dirty="0">
                <a:latin typeface="Times New Roman" pitchFamily="18" charset="0"/>
                <a:cs typeface="Times New Roman" pitchFamily="18" charset="0"/>
              </a:rPr>
              <a:t>A risky relationship between psychosis and AUD (11.6%) accounting for poor drug and treatment adherence as it reduces insight. </a:t>
            </a:r>
          </a:p>
          <a:p>
            <a:endParaRPr lang="en-US" dirty="0"/>
          </a:p>
        </p:txBody>
      </p:sp>
    </p:spTree>
    <p:extLst>
      <p:ext uri="{BB962C8B-B14F-4D97-AF65-F5344CB8AC3E}">
        <p14:creationId xmlns:p14="http://schemas.microsoft.com/office/powerpoint/2010/main" val="32197169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075240" cy="1556792"/>
          </a:xfrm>
        </p:spPr>
        <p:txBody>
          <a:bodyPr>
            <a:normAutofit fontScale="90000"/>
          </a:bodyPr>
          <a:lstStyle/>
          <a:p>
            <a:pPr algn="ctr">
              <a:lnSpc>
                <a:spcPct val="150000"/>
              </a:lnSpc>
            </a:pP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dirty="0"/>
            </a:br>
            <a:r>
              <a:rPr lang="en-US" b="1" dirty="0"/>
              <a:t>Conclusion</a:t>
            </a:r>
            <a:endParaRPr lang="en-US" dirty="0"/>
          </a:p>
        </p:txBody>
      </p:sp>
      <p:sp>
        <p:nvSpPr>
          <p:cNvPr id="3" name="Content Placeholder 2"/>
          <p:cNvSpPr>
            <a:spLocks noGrp="1"/>
          </p:cNvSpPr>
          <p:nvPr>
            <p:ph idx="1"/>
          </p:nvPr>
        </p:nvSpPr>
        <p:spPr>
          <a:xfrm>
            <a:off x="467544" y="1556792"/>
            <a:ext cx="8219256" cy="4767808"/>
          </a:xfrm>
        </p:spPr>
        <p:txBody>
          <a:bodyPr>
            <a:normAutofit/>
          </a:bodyPr>
          <a:lstStyle/>
          <a:p>
            <a:pPr algn="just">
              <a:lnSpc>
                <a:spcPct val="150000"/>
              </a:lnSpc>
            </a:pPr>
            <a:r>
              <a:rPr lang="en-US" dirty="0">
                <a:latin typeface="Times New Roman" pitchFamily="18" charset="0"/>
                <a:cs typeface="Times New Roman" pitchFamily="18" charset="0"/>
              </a:rPr>
              <a:t>The study, therefore, inferred that there is a risky mental health implication involved in AUD and PLWHA. </a:t>
            </a:r>
          </a:p>
          <a:p>
            <a:pPr algn="just">
              <a:lnSpc>
                <a:spcPct val="150000"/>
              </a:lnSpc>
            </a:pPr>
            <a:r>
              <a:rPr lang="en-US" dirty="0">
                <a:latin typeface="Times New Roman" pitchFamily="18" charset="0"/>
                <a:cs typeface="Times New Roman" pitchFamily="18" charset="0"/>
              </a:rPr>
              <a:t>The study recommended that PLWHA should embrace positive living through zero tolerance to alcohol usage as self-medication and formulation of alcohol regulating policies in the country to reduce alcohol consumption among PLWHA.</a:t>
            </a:r>
          </a:p>
          <a:p>
            <a:endParaRPr lang="en-US" dirty="0"/>
          </a:p>
        </p:txBody>
      </p:sp>
    </p:spTree>
    <p:extLst>
      <p:ext uri="{BB962C8B-B14F-4D97-AF65-F5344CB8AC3E}">
        <p14:creationId xmlns:p14="http://schemas.microsoft.com/office/powerpoint/2010/main" val="20468526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106</TotalTime>
  <Words>327</Words>
  <Application>Microsoft Office PowerPoint</Application>
  <PresentationFormat>On-screen Show (4:3)</PresentationFormat>
  <Paragraphs>14</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Calibri</vt:lpstr>
      <vt:lpstr>Constantia</vt:lpstr>
      <vt:lpstr>Times New Roman</vt:lpstr>
      <vt:lpstr>Wingdings 2</vt:lpstr>
      <vt:lpstr>Flow</vt:lpstr>
      <vt:lpstr>Alcohol use among Special Populations</vt:lpstr>
      <vt:lpstr>   Introduction </vt:lpstr>
      <vt:lpstr>Methodology</vt:lpstr>
      <vt:lpstr>          Key Results</vt:lpstr>
      <vt:lpstr>                            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IVAN</dc:creator>
  <cp:lastModifiedBy>prudence Aturinde</cp:lastModifiedBy>
  <cp:revision>7</cp:revision>
  <dcterms:created xsi:type="dcterms:W3CDTF">2022-11-18T06:26:56Z</dcterms:created>
  <dcterms:modified xsi:type="dcterms:W3CDTF">2022-11-21T11:28:48Z</dcterms:modified>
</cp:coreProperties>
</file>